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96" r:id="rId2"/>
  </p:sldMasterIdLst>
  <p:notesMasterIdLst>
    <p:notesMasterId r:id="rId11"/>
  </p:notesMasterIdLst>
  <p:sldIdLst>
    <p:sldId id="259" r:id="rId3"/>
    <p:sldId id="261" r:id="rId4"/>
    <p:sldId id="262" r:id="rId5"/>
    <p:sldId id="263" r:id="rId6"/>
    <p:sldId id="258" r:id="rId7"/>
    <p:sldId id="256" r:id="rId8"/>
    <p:sldId id="260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hV3lRgzqCnbhf192W0ur5pLOH6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75A06-CA75-4473-8666-372EA652FD7D}" type="doc">
      <dgm:prSet loTypeId="urn:microsoft.com/office/officeart/2005/8/layout/cycle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4C9E4B-42BE-492C-B1FF-FD50355B36A4}">
      <dgm:prSet phldrT="[Text]" phldr="1"/>
      <dgm:spPr/>
      <dgm:t>
        <a:bodyPr/>
        <a:lstStyle/>
        <a:p>
          <a:endParaRPr lang="en-US"/>
        </a:p>
      </dgm:t>
    </dgm:pt>
    <dgm:pt modelId="{3DE81B5B-0C87-40EE-B68A-D2F70BFBD651}" type="parTrans" cxnId="{9C444849-03BE-4022-9656-5FADC1F71749}">
      <dgm:prSet/>
      <dgm:spPr/>
      <dgm:t>
        <a:bodyPr/>
        <a:lstStyle/>
        <a:p>
          <a:endParaRPr lang="en-US"/>
        </a:p>
      </dgm:t>
    </dgm:pt>
    <dgm:pt modelId="{FBF89D71-0509-43EE-A288-4DB6183D8E3F}" type="sibTrans" cxnId="{9C444849-03BE-4022-9656-5FADC1F71749}">
      <dgm:prSet/>
      <dgm:spPr/>
      <dgm:t>
        <a:bodyPr/>
        <a:lstStyle/>
        <a:p>
          <a:endParaRPr lang="en-US"/>
        </a:p>
      </dgm:t>
    </dgm:pt>
    <dgm:pt modelId="{EA2C0548-2DE5-452D-961E-8C546D9BB085}">
      <dgm:prSet phldrT="[Text]" phldr="1"/>
      <dgm:spPr/>
      <dgm:t>
        <a:bodyPr/>
        <a:lstStyle/>
        <a:p>
          <a:endParaRPr lang="en-US"/>
        </a:p>
      </dgm:t>
    </dgm:pt>
    <dgm:pt modelId="{450ADF8C-CFAB-417B-B36C-EFF21E79F604}" type="parTrans" cxnId="{24EA97BB-11CA-4F1F-9DB7-23E28E2FFBF1}">
      <dgm:prSet/>
      <dgm:spPr/>
      <dgm:t>
        <a:bodyPr/>
        <a:lstStyle/>
        <a:p>
          <a:endParaRPr lang="en-US"/>
        </a:p>
      </dgm:t>
    </dgm:pt>
    <dgm:pt modelId="{F279C717-F13D-46F1-B636-9D10CE54060E}" type="sibTrans" cxnId="{24EA97BB-11CA-4F1F-9DB7-23E28E2FFBF1}">
      <dgm:prSet/>
      <dgm:spPr/>
      <dgm:t>
        <a:bodyPr/>
        <a:lstStyle/>
        <a:p>
          <a:endParaRPr lang="en-US"/>
        </a:p>
      </dgm:t>
    </dgm:pt>
    <dgm:pt modelId="{3B7CB0B6-7197-4C4B-8D35-587C58A85555}">
      <dgm:prSet phldrT="[Text]" phldr="1"/>
      <dgm:spPr/>
      <dgm:t>
        <a:bodyPr/>
        <a:lstStyle/>
        <a:p>
          <a:endParaRPr lang="en-US" dirty="0"/>
        </a:p>
      </dgm:t>
    </dgm:pt>
    <dgm:pt modelId="{D41B8D9B-C229-4241-B948-80BFE4203432}" type="sibTrans" cxnId="{BB574DDE-6B11-4B95-BC53-84F16C5F58C8}">
      <dgm:prSet/>
      <dgm:spPr/>
      <dgm:t>
        <a:bodyPr/>
        <a:lstStyle/>
        <a:p>
          <a:endParaRPr lang="en-US"/>
        </a:p>
      </dgm:t>
    </dgm:pt>
    <dgm:pt modelId="{B0B1B28A-F454-48B1-B2AF-E5518D9E79E6}" type="parTrans" cxnId="{BB574DDE-6B11-4B95-BC53-84F16C5F58C8}">
      <dgm:prSet/>
      <dgm:spPr/>
      <dgm:t>
        <a:bodyPr/>
        <a:lstStyle/>
        <a:p>
          <a:endParaRPr lang="en-US"/>
        </a:p>
      </dgm:t>
    </dgm:pt>
    <dgm:pt modelId="{C247014F-F56E-44EF-9659-A960DBF0A879}">
      <dgm:prSet phldrT="[Text]" phldr="1"/>
      <dgm:spPr/>
      <dgm:t>
        <a:bodyPr/>
        <a:lstStyle/>
        <a:p>
          <a:endParaRPr lang="en-US" dirty="0"/>
        </a:p>
      </dgm:t>
    </dgm:pt>
    <dgm:pt modelId="{3DF9FD39-93AA-4B71-9619-165BDC2AE396}" type="sibTrans" cxnId="{4B787F8F-7534-4A60-B0FC-2EC4D8093D5F}">
      <dgm:prSet/>
      <dgm:spPr/>
      <dgm:t>
        <a:bodyPr/>
        <a:lstStyle/>
        <a:p>
          <a:endParaRPr lang="en-US"/>
        </a:p>
      </dgm:t>
    </dgm:pt>
    <dgm:pt modelId="{5CB296AE-A664-45D9-9BDB-82FB5C441C77}" type="parTrans" cxnId="{4B787F8F-7534-4A60-B0FC-2EC4D8093D5F}">
      <dgm:prSet/>
      <dgm:spPr/>
      <dgm:t>
        <a:bodyPr/>
        <a:lstStyle/>
        <a:p>
          <a:endParaRPr lang="en-US"/>
        </a:p>
      </dgm:t>
    </dgm:pt>
    <dgm:pt modelId="{6F1FC4CB-79E3-4387-B847-8644AE4B620A}">
      <dgm:prSet phldrT="[Text]" phldr="1"/>
      <dgm:spPr/>
      <dgm:t>
        <a:bodyPr/>
        <a:lstStyle/>
        <a:p>
          <a:endParaRPr lang="en-US" dirty="0"/>
        </a:p>
      </dgm:t>
    </dgm:pt>
    <dgm:pt modelId="{61BE3F94-22F7-4384-849A-514241438800}" type="sibTrans" cxnId="{B94A09DB-3386-41A4-9906-9B54CAA6A4FC}">
      <dgm:prSet/>
      <dgm:spPr/>
      <dgm:t>
        <a:bodyPr/>
        <a:lstStyle/>
        <a:p>
          <a:endParaRPr lang="en-US"/>
        </a:p>
      </dgm:t>
    </dgm:pt>
    <dgm:pt modelId="{72CA148F-0C33-4398-884E-6470CE4112F6}" type="parTrans" cxnId="{B94A09DB-3386-41A4-9906-9B54CAA6A4FC}">
      <dgm:prSet/>
      <dgm:spPr/>
      <dgm:t>
        <a:bodyPr/>
        <a:lstStyle/>
        <a:p>
          <a:endParaRPr lang="en-US"/>
        </a:p>
      </dgm:t>
    </dgm:pt>
    <dgm:pt modelId="{31B7B0CA-B9D7-4634-856A-04E910B2D268}" type="pres">
      <dgm:prSet presAssocID="{8C375A06-CA75-4473-8666-372EA652FD7D}" presName="cycle" presStyleCnt="0">
        <dgm:presLayoutVars>
          <dgm:dir/>
          <dgm:resizeHandles val="exact"/>
        </dgm:presLayoutVars>
      </dgm:prSet>
      <dgm:spPr/>
    </dgm:pt>
    <dgm:pt modelId="{17D343A1-E6A3-42C2-A750-883503111CD7}" type="pres">
      <dgm:prSet presAssocID="{BE4C9E4B-42BE-492C-B1FF-FD50355B36A4}" presName="dummy" presStyleCnt="0"/>
      <dgm:spPr/>
    </dgm:pt>
    <dgm:pt modelId="{A87CF4AA-16E1-4312-9148-6ADEA38B8D68}" type="pres">
      <dgm:prSet presAssocID="{BE4C9E4B-42BE-492C-B1FF-FD50355B36A4}" presName="node" presStyleLbl="revTx" presStyleIdx="0" presStyleCnt="5">
        <dgm:presLayoutVars>
          <dgm:bulletEnabled val="1"/>
        </dgm:presLayoutVars>
      </dgm:prSet>
      <dgm:spPr/>
    </dgm:pt>
    <dgm:pt modelId="{9450B231-7975-444E-B0EE-7D1477BEDA07}" type="pres">
      <dgm:prSet presAssocID="{FBF89D71-0509-43EE-A288-4DB6183D8E3F}" presName="sibTrans" presStyleLbl="node1" presStyleIdx="0" presStyleCnt="5" custScaleX="102855"/>
      <dgm:spPr/>
    </dgm:pt>
    <dgm:pt modelId="{8ECDA460-D623-48CC-B623-E779A0D7DEDB}" type="pres">
      <dgm:prSet presAssocID="{C247014F-F56E-44EF-9659-A960DBF0A879}" presName="dummy" presStyleCnt="0"/>
      <dgm:spPr/>
    </dgm:pt>
    <dgm:pt modelId="{1D0D93C3-2DBB-4B82-B88D-A764EBB9D868}" type="pres">
      <dgm:prSet presAssocID="{C247014F-F56E-44EF-9659-A960DBF0A879}" presName="node" presStyleLbl="revTx" presStyleIdx="1" presStyleCnt="5">
        <dgm:presLayoutVars>
          <dgm:bulletEnabled val="1"/>
        </dgm:presLayoutVars>
      </dgm:prSet>
      <dgm:spPr/>
    </dgm:pt>
    <dgm:pt modelId="{D42755AE-3648-4B65-A73A-4CD199F008DF}" type="pres">
      <dgm:prSet presAssocID="{3DF9FD39-93AA-4B71-9619-165BDC2AE396}" presName="sibTrans" presStyleLbl="node1" presStyleIdx="1" presStyleCnt="5" custFlipVert="1" custScaleX="36811" custScaleY="15278" custLinFactNeighborX="-3553" custLinFactNeighborY="-27625"/>
      <dgm:spPr/>
    </dgm:pt>
    <dgm:pt modelId="{A56E5E54-6FD7-4744-A335-EB5052DBD376}" type="pres">
      <dgm:prSet presAssocID="{6F1FC4CB-79E3-4387-B847-8644AE4B620A}" presName="dummy" presStyleCnt="0"/>
      <dgm:spPr/>
    </dgm:pt>
    <dgm:pt modelId="{7DDC9551-FFFB-4F8B-AC41-25535587C893}" type="pres">
      <dgm:prSet presAssocID="{6F1FC4CB-79E3-4387-B847-8644AE4B620A}" presName="node" presStyleLbl="revTx" presStyleIdx="2" presStyleCnt="5">
        <dgm:presLayoutVars>
          <dgm:bulletEnabled val="1"/>
        </dgm:presLayoutVars>
      </dgm:prSet>
      <dgm:spPr/>
    </dgm:pt>
    <dgm:pt modelId="{103024B5-F645-4739-88CA-D39BE898F366}" type="pres">
      <dgm:prSet presAssocID="{61BE3F94-22F7-4384-849A-514241438800}" presName="sibTrans" presStyleLbl="node1" presStyleIdx="2" presStyleCnt="5" custFlipVert="1" custScaleX="4319" custScaleY="1579" custLinFactNeighborX="22725" custLinFactNeighborY="-77543"/>
      <dgm:spPr/>
    </dgm:pt>
    <dgm:pt modelId="{69ED00C0-36E8-4FA0-AD19-8E896E6E7D69}" type="pres">
      <dgm:prSet presAssocID="{3B7CB0B6-7197-4C4B-8D35-587C58A85555}" presName="dummy" presStyleCnt="0"/>
      <dgm:spPr/>
    </dgm:pt>
    <dgm:pt modelId="{431B3527-2C10-45B7-B79C-885C7D75944E}" type="pres">
      <dgm:prSet presAssocID="{3B7CB0B6-7197-4C4B-8D35-587C58A85555}" presName="node" presStyleLbl="revTx" presStyleIdx="3" presStyleCnt="5">
        <dgm:presLayoutVars>
          <dgm:bulletEnabled val="1"/>
        </dgm:presLayoutVars>
      </dgm:prSet>
      <dgm:spPr/>
    </dgm:pt>
    <dgm:pt modelId="{4CA02161-8932-4BCE-A034-5C268498B21C}" type="pres">
      <dgm:prSet presAssocID="{D41B8D9B-C229-4241-B948-80BFE4203432}" presName="sibTrans" presStyleLbl="node1" presStyleIdx="3" presStyleCnt="5"/>
      <dgm:spPr/>
    </dgm:pt>
    <dgm:pt modelId="{5143D727-F683-47B0-BAB1-D8D84674732D}" type="pres">
      <dgm:prSet presAssocID="{EA2C0548-2DE5-452D-961E-8C546D9BB085}" presName="dummy" presStyleCnt="0"/>
      <dgm:spPr/>
    </dgm:pt>
    <dgm:pt modelId="{8AD240B4-5166-44F6-80A9-00A1797276D0}" type="pres">
      <dgm:prSet presAssocID="{EA2C0548-2DE5-452D-961E-8C546D9BB085}" presName="node" presStyleLbl="revTx" presStyleIdx="4" presStyleCnt="5">
        <dgm:presLayoutVars>
          <dgm:bulletEnabled val="1"/>
        </dgm:presLayoutVars>
      </dgm:prSet>
      <dgm:spPr/>
    </dgm:pt>
    <dgm:pt modelId="{B473AD44-DE43-499D-877D-7BFDFC363AC1}" type="pres">
      <dgm:prSet presAssocID="{F279C717-F13D-46F1-B636-9D10CE54060E}" presName="sibTrans" presStyleLbl="node1" presStyleIdx="4" presStyleCnt="5"/>
      <dgm:spPr/>
    </dgm:pt>
  </dgm:ptLst>
  <dgm:cxnLst>
    <dgm:cxn modelId="{1A3D6209-5417-40B5-BF0A-05C264E9100C}" type="presOf" srcId="{F279C717-F13D-46F1-B636-9D10CE54060E}" destId="{B473AD44-DE43-499D-877D-7BFDFC363AC1}" srcOrd="0" destOrd="0" presId="urn:microsoft.com/office/officeart/2005/8/layout/cycle1"/>
    <dgm:cxn modelId="{B6C9941E-463F-4E90-8DF1-4B33B72BCFD8}" type="presOf" srcId="{C247014F-F56E-44EF-9659-A960DBF0A879}" destId="{1D0D93C3-2DBB-4B82-B88D-A764EBB9D868}" srcOrd="0" destOrd="0" presId="urn:microsoft.com/office/officeart/2005/8/layout/cycle1"/>
    <dgm:cxn modelId="{83D4E528-F7F9-4307-95A4-9CECE3E0EA77}" type="presOf" srcId="{3B7CB0B6-7197-4C4B-8D35-587C58A85555}" destId="{431B3527-2C10-45B7-B79C-885C7D75944E}" srcOrd="0" destOrd="0" presId="urn:microsoft.com/office/officeart/2005/8/layout/cycle1"/>
    <dgm:cxn modelId="{C29A1340-4165-4C4A-88B6-EEB396A05D50}" type="presOf" srcId="{61BE3F94-22F7-4384-849A-514241438800}" destId="{103024B5-F645-4739-88CA-D39BE898F366}" srcOrd="0" destOrd="0" presId="urn:microsoft.com/office/officeart/2005/8/layout/cycle1"/>
    <dgm:cxn modelId="{9C444849-03BE-4022-9656-5FADC1F71749}" srcId="{8C375A06-CA75-4473-8666-372EA652FD7D}" destId="{BE4C9E4B-42BE-492C-B1FF-FD50355B36A4}" srcOrd="0" destOrd="0" parTransId="{3DE81B5B-0C87-40EE-B68A-D2F70BFBD651}" sibTransId="{FBF89D71-0509-43EE-A288-4DB6183D8E3F}"/>
    <dgm:cxn modelId="{111CE752-49F0-42CE-A6D1-8BA9DB8E2785}" type="presOf" srcId="{EA2C0548-2DE5-452D-961E-8C546D9BB085}" destId="{8AD240B4-5166-44F6-80A9-00A1797276D0}" srcOrd="0" destOrd="0" presId="urn:microsoft.com/office/officeart/2005/8/layout/cycle1"/>
    <dgm:cxn modelId="{661F415D-CFD4-4F8D-A396-6DCED0E5B6B1}" type="presOf" srcId="{BE4C9E4B-42BE-492C-B1FF-FD50355B36A4}" destId="{A87CF4AA-16E1-4312-9148-6ADEA38B8D68}" srcOrd="0" destOrd="0" presId="urn:microsoft.com/office/officeart/2005/8/layout/cycle1"/>
    <dgm:cxn modelId="{6E5FD86D-BF85-49B9-9B3C-D5FE968D80FF}" type="presOf" srcId="{3DF9FD39-93AA-4B71-9619-165BDC2AE396}" destId="{D42755AE-3648-4B65-A73A-4CD199F008DF}" srcOrd="0" destOrd="0" presId="urn:microsoft.com/office/officeart/2005/8/layout/cycle1"/>
    <dgm:cxn modelId="{86CB828E-6E2E-4BE2-95B6-25D2A60A3F08}" type="presOf" srcId="{8C375A06-CA75-4473-8666-372EA652FD7D}" destId="{31B7B0CA-B9D7-4634-856A-04E910B2D268}" srcOrd="0" destOrd="0" presId="urn:microsoft.com/office/officeart/2005/8/layout/cycle1"/>
    <dgm:cxn modelId="{4B787F8F-7534-4A60-B0FC-2EC4D8093D5F}" srcId="{8C375A06-CA75-4473-8666-372EA652FD7D}" destId="{C247014F-F56E-44EF-9659-A960DBF0A879}" srcOrd="1" destOrd="0" parTransId="{5CB296AE-A664-45D9-9BDB-82FB5C441C77}" sibTransId="{3DF9FD39-93AA-4B71-9619-165BDC2AE396}"/>
    <dgm:cxn modelId="{76C422AD-701F-4F3B-9A33-B4686CE46FE5}" type="presOf" srcId="{D41B8D9B-C229-4241-B948-80BFE4203432}" destId="{4CA02161-8932-4BCE-A034-5C268498B21C}" srcOrd="0" destOrd="0" presId="urn:microsoft.com/office/officeart/2005/8/layout/cycle1"/>
    <dgm:cxn modelId="{24EA97BB-11CA-4F1F-9DB7-23E28E2FFBF1}" srcId="{8C375A06-CA75-4473-8666-372EA652FD7D}" destId="{EA2C0548-2DE5-452D-961E-8C546D9BB085}" srcOrd="4" destOrd="0" parTransId="{450ADF8C-CFAB-417B-B36C-EFF21E79F604}" sibTransId="{F279C717-F13D-46F1-B636-9D10CE54060E}"/>
    <dgm:cxn modelId="{B94A09DB-3386-41A4-9906-9B54CAA6A4FC}" srcId="{8C375A06-CA75-4473-8666-372EA652FD7D}" destId="{6F1FC4CB-79E3-4387-B847-8644AE4B620A}" srcOrd="2" destOrd="0" parTransId="{72CA148F-0C33-4398-884E-6470CE4112F6}" sibTransId="{61BE3F94-22F7-4384-849A-514241438800}"/>
    <dgm:cxn modelId="{BB574DDE-6B11-4B95-BC53-84F16C5F58C8}" srcId="{8C375A06-CA75-4473-8666-372EA652FD7D}" destId="{3B7CB0B6-7197-4C4B-8D35-587C58A85555}" srcOrd="3" destOrd="0" parTransId="{B0B1B28A-F454-48B1-B2AF-E5518D9E79E6}" sibTransId="{D41B8D9B-C229-4241-B948-80BFE4203432}"/>
    <dgm:cxn modelId="{EF3FE9F8-ADAF-4D0F-A970-00ECD6CEA7D6}" type="presOf" srcId="{FBF89D71-0509-43EE-A288-4DB6183D8E3F}" destId="{9450B231-7975-444E-B0EE-7D1477BEDA07}" srcOrd="0" destOrd="0" presId="urn:microsoft.com/office/officeart/2005/8/layout/cycle1"/>
    <dgm:cxn modelId="{A56E3DFE-B0BF-447C-95D7-AD08889C0608}" type="presOf" srcId="{6F1FC4CB-79E3-4387-B847-8644AE4B620A}" destId="{7DDC9551-FFFB-4F8B-AC41-25535587C893}" srcOrd="0" destOrd="0" presId="urn:microsoft.com/office/officeart/2005/8/layout/cycle1"/>
    <dgm:cxn modelId="{87138876-5FF3-4ADB-893D-A10FF75EC6CE}" type="presParOf" srcId="{31B7B0CA-B9D7-4634-856A-04E910B2D268}" destId="{17D343A1-E6A3-42C2-A750-883503111CD7}" srcOrd="0" destOrd="0" presId="urn:microsoft.com/office/officeart/2005/8/layout/cycle1"/>
    <dgm:cxn modelId="{DDB5A359-DD06-4F64-A02A-5EC645893611}" type="presParOf" srcId="{31B7B0CA-B9D7-4634-856A-04E910B2D268}" destId="{A87CF4AA-16E1-4312-9148-6ADEA38B8D68}" srcOrd="1" destOrd="0" presId="urn:microsoft.com/office/officeart/2005/8/layout/cycle1"/>
    <dgm:cxn modelId="{276F33D6-AF43-4676-BF17-813CD73942E6}" type="presParOf" srcId="{31B7B0CA-B9D7-4634-856A-04E910B2D268}" destId="{9450B231-7975-444E-B0EE-7D1477BEDA07}" srcOrd="2" destOrd="0" presId="urn:microsoft.com/office/officeart/2005/8/layout/cycle1"/>
    <dgm:cxn modelId="{365F1ED3-DB61-4F7C-9CB0-0C7D5E70129E}" type="presParOf" srcId="{31B7B0CA-B9D7-4634-856A-04E910B2D268}" destId="{8ECDA460-D623-48CC-B623-E779A0D7DEDB}" srcOrd="3" destOrd="0" presId="urn:microsoft.com/office/officeart/2005/8/layout/cycle1"/>
    <dgm:cxn modelId="{90B526DA-8ED1-47CB-BF95-FE7BA80ABCAC}" type="presParOf" srcId="{31B7B0CA-B9D7-4634-856A-04E910B2D268}" destId="{1D0D93C3-2DBB-4B82-B88D-A764EBB9D868}" srcOrd="4" destOrd="0" presId="urn:microsoft.com/office/officeart/2005/8/layout/cycle1"/>
    <dgm:cxn modelId="{6127D48D-C30D-44F6-B1E8-173D545A4A0B}" type="presParOf" srcId="{31B7B0CA-B9D7-4634-856A-04E910B2D268}" destId="{D42755AE-3648-4B65-A73A-4CD199F008DF}" srcOrd="5" destOrd="0" presId="urn:microsoft.com/office/officeart/2005/8/layout/cycle1"/>
    <dgm:cxn modelId="{A73123E4-15E5-4EFB-B8A5-382ADA5C8B5A}" type="presParOf" srcId="{31B7B0CA-B9D7-4634-856A-04E910B2D268}" destId="{A56E5E54-6FD7-4744-A335-EB5052DBD376}" srcOrd="6" destOrd="0" presId="urn:microsoft.com/office/officeart/2005/8/layout/cycle1"/>
    <dgm:cxn modelId="{4300B4CC-CAD3-4F76-8DA1-7200E7A4DA17}" type="presParOf" srcId="{31B7B0CA-B9D7-4634-856A-04E910B2D268}" destId="{7DDC9551-FFFB-4F8B-AC41-25535587C893}" srcOrd="7" destOrd="0" presId="urn:microsoft.com/office/officeart/2005/8/layout/cycle1"/>
    <dgm:cxn modelId="{F6E2D2EE-2B67-4E7C-8C9D-DF1E2B33B568}" type="presParOf" srcId="{31B7B0CA-B9D7-4634-856A-04E910B2D268}" destId="{103024B5-F645-4739-88CA-D39BE898F366}" srcOrd="8" destOrd="0" presId="urn:microsoft.com/office/officeart/2005/8/layout/cycle1"/>
    <dgm:cxn modelId="{328B7A49-F82F-4B5B-9D0F-A48FD4B3A6DC}" type="presParOf" srcId="{31B7B0CA-B9D7-4634-856A-04E910B2D268}" destId="{69ED00C0-36E8-4FA0-AD19-8E896E6E7D69}" srcOrd="9" destOrd="0" presId="urn:microsoft.com/office/officeart/2005/8/layout/cycle1"/>
    <dgm:cxn modelId="{272FE8D0-550C-47B7-BA89-8A2E90E33976}" type="presParOf" srcId="{31B7B0CA-B9D7-4634-856A-04E910B2D268}" destId="{431B3527-2C10-45B7-B79C-885C7D75944E}" srcOrd="10" destOrd="0" presId="urn:microsoft.com/office/officeart/2005/8/layout/cycle1"/>
    <dgm:cxn modelId="{1B2AD66E-3107-4FC9-8DC5-341A815647DF}" type="presParOf" srcId="{31B7B0CA-B9D7-4634-856A-04E910B2D268}" destId="{4CA02161-8932-4BCE-A034-5C268498B21C}" srcOrd="11" destOrd="0" presId="urn:microsoft.com/office/officeart/2005/8/layout/cycle1"/>
    <dgm:cxn modelId="{2CCE9AA0-A781-4095-A61A-915A90B1A233}" type="presParOf" srcId="{31B7B0CA-B9D7-4634-856A-04E910B2D268}" destId="{5143D727-F683-47B0-BAB1-D8D84674732D}" srcOrd="12" destOrd="0" presId="urn:microsoft.com/office/officeart/2005/8/layout/cycle1"/>
    <dgm:cxn modelId="{EAC9C5ED-E27A-46ED-882E-B9EA5436F41B}" type="presParOf" srcId="{31B7B0CA-B9D7-4634-856A-04E910B2D268}" destId="{8AD240B4-5166-44F6-80A9-00A1797276D0}" srcOrd="13" destOrd="0" presId="urn:microsoft.com/office/officeart/2005/8/layout/cycle1"/>
    <dgm:cxn modelId="{4A2FBD40-DCA5-4E52-B211-183D4A7A849E}" type="presParOf" srcId="{31B7B0CA-B9D7-4634-856A-04E910B2D268}" destId="{B473AD44-DE43-499D-877D-7BFDFC363A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CF4AA-16E1-4312-9148-6ADEA38B8D68}">
      <dsp:nvSpPr>
        <dsp:cNvPr id="0" name=""/>
        <dsp:cNvSpPr/>
      </dsp:nvSpPr>
      <dsp:spPr>
        <a:xfrm>
          <a:off x="3528499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528499" y="29355"/>
        <a:ext cx="1006078" cy="1006078"/>
      </dsp:txXfrm>
    </dsp:sp>
    <dsp:sp modelId="{9450B231-7975-444E-B0EE-7D1477BEDA07}">
      <dsp:nvSpPr>
        <dsp:cNvPr id="0" name=""/>
        <dsp:cNvSpPr/>
      </dsp:nvSpPr>
      <dsp:spPr>
        <a:xfrm>
          <a:off x="1108330" y="289"/>
          <a:ext cx="3879339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93C3-2DBB-4B82-B88D-A764EBB9D868}">
      <dsp:nvSpPr>
        <dsp:cNvPr id="0" name=""/>
        <dsp:cNvSpPr/>
      </dsp:nvSpPr>
      <dsp:spPr>
        <a:xfrm>
          <a:off x="4136359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4136359" y="1900156"/>
        <a:ext cx="1006078" cy="1006078"/>
      </dsp:txXfrm>
    </dsp:sp>
    <dsp:sp modelId="{D42755AE-3648-4B65-A73A-4CD199F008DF}">
      <dsp:nvSpPr>
        <dsp:cNvPr id="0" name=""/>
        <dsp:cNvSpPr/>
      </dsp:nvSpPr>
      <dsp:spPr>
        <a:xfrm flipV="1">
          <a:off x="2219800" y="556081"/>
          <a:ext cx="1388385" cy="576233"/>
        </a:xfrm>
        <a:prstGeom prst="left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2">
            <a:hueOff val="-3600000"/>
            <a:satOff val="-12501"/>
            <a:lumOff val="15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C9551-FFFB-4F8B-AC41-25535587C893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2544960" y="3056374"/>
        <a:ext cx="1006078" cy="1006078"/>
      </dsp:txXfrm>
    </dsp:sp>
    <dsp:sp modelId="{103024B5-F645-4739-88CA-D39BE898F366}">
      <dsp:nvSpPr>
        <dsp:cNvPr id="0" name=""/>
        <dsp:cNvSpPr/>
      </dsp:nvSpPr>
      <dsp:spPr>
        <a:xfrm flipV="1">
          <a:off x="3823660" y="-29777"/>
          <a:ext cx="162897" cy="59554"/>
        </a:xfrm>
        <a:prstGeom prst="left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2">
            <a:hueOff val="-7200000"/>
            <a:satOff val="-25001"/>
            <a:lumOff val="30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B3527-2C10-45B7-B79C-885C7D75944E}">
      <dsp:nvSpPr>
        <dsp:cNvPr id="0" name=""/>
        <dsp:cNvSpPr/>
      </dsp:nvSpPr>
      <dsp:spPr>
        <a:xfrm>
          <a:off x="953562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953562" y="1900156"/>
        <a:ext cx="1006078" cy="1006078"/>
      </dsp:txXfrm>
    </dsp:sp>
    <dsp:sp modelId="{4CA02161-8932-4BCE-A034-5C268498B21C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2">
            <a:hueOff val="-10800000"/>
            <a:satOff val="-37502"/>
            <a:lumOff val="45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240B4-5166-44F6-80A9-00A1797276D0}">
      <dsp:nvSpPr>
        <dsp:cNvPr id="0" name=""/>
        <dsp:cNvSpPr/>
      </dsp:nvSpPr>
      <dsp:spPr>
        <a:xfrm>
          <a:off x="1561422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1561422" y="29355"/>
        <a:ext cx="1006078" cy="1006078"/>
      </dsp:txXfrm>
    </dsp:sp>
    <dsp:sp modelId="{B473AD44-DE43-499D-877D-7BFDFC363AC1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2">
            <a:hueOff val="-14400000"/>
            <a:satOff val="-50003"/>
            <a:lumOff val="60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Richard group actively develops software that relies on physics models to predict and explain chemistry. We are particularly interested in developing “reduced scaling techniques”. Fragment-based methods compute the properties of large chemical systems by systematically including molecular interactions. On the other hand, DLPNO-CC systematically includes intramolecular interactions. Both methods have shown great promise in making electronic structure methods more applicable. Our group develops software to be part of the NWChemEx ecosystem.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Richard group currently consists of 1 undergraduate student and 3 graduate students. Since Ryan is an adjunct professor he must co-advise graduate students. In practice, this means most students are co-advised by Prof. Theresa Windus (the principal investigator of the NWChemEx project). Other co-advising situations are possible, for example, one graduate student is currently co-advised by Prof. Davit Potoyan.</a:t>
            </a: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09BA-5BD9-5FC7-AF2A-382FE4DAA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2197C-DDD4-2C80-17A4-C81FF9BEE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295F6-7183-137E-AB4E-CEFE9430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78232-6B00-2933-B563-8F546F49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EC8A-3B58-557E-5DAA-6424CD66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2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75AE-2608-8C5F-87FF-6AE378FF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3B982-4A0A-AE3C-0085-1432EEE57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2FA5-11BA-934F-32A7-6441FBD1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DED8C-874F-D0CF-8877-CE7455FB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80CB6-96E0-04EF-C4E3-F1FC47FC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DF5C6-76AF-8354-2AE6-00E9705AE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8EB52-F6EB-F1A0-693B-26B410884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76C4-38EB-32D5-F6BD-C5C2620E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80CB4-8CE4-625A-1001-6F6712E7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93004-3256-D392-9074-945C6786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21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12192000" cy="18288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11200" y="2514600"/>
            <a:ext cx="8839200" cy="10668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11200" y="3581400"/>
            <a:ext cx="8331200" cy="1752600"/>
          </a:xfrm>
        </p:spPr>
        <p:txBody>
          <a:bodyPr/>
          <a:lstStyle>
            <a:lvl1pPr marL="0" indent="0">
              <a:buFont typeface="Times" charset="0"/>
              <a:buNone/>
              <a:defRPr sz="2400">
                <a:solidFill>
                  <a:srgbClr val="6E625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83634" y="348932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800"/>
          </a:p>
        </p:txBody>
      </p:sp>
      <p:pic>
        <p:nvPicPr>
          <p:cNvPr id="10" name="Picture 11" descr="ISU LEFT white.eps"/>
          <p:cNvPicPr>
            <a:picLocks noChangeAspect="1"/>
          </p:cNvPicPr>
          <p:nvPr/>
        </p:nvPicPr>
        <p:blipFill>
          <a:blip r:embed="rId2"/>
          <a:srcRect b="38235"/>
          <a:stretch>
            <a:fillRect/>
          </a:stretch>
        </p:blipFill>
        <p:spPr bwMode="auto">
          <a:xfrm>
            <a:off x="711200" y="830264"/>
            <a:ext cx="62992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1295400"/>
            <a:ext cx="5181600" cy="38100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Unit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697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81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76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77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13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9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92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4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523-1311-C622-88E8-82B7C9A8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D250-7EAC-467D-59E2-7D8878AC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197E0-1244-BE29-431C-5C05E0F6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73F80-CDD1-18EC-6F3E-604C9783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958F-28F8-F397-53ED-D6A23AE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1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97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18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0600" y="152400"/>
            <a:ext cx="266700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7797800" cy="5029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DFF4-26E6-83E7-3C9B-3E5AFAF0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ADEA-F732-B1EB-E17F-114454E26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8489E-CF3B-1A65-CE95-81FFDCA9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A2E7-F5F1-2870-8BAC-ABCEA1A1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19C36-4A75-7DAB-9760-B81DDAD3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FC1F-79A5-AAFA-5218-025F7F82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A147-9F77-258C-E336-41C05EBEB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1591-59F1-728C-AF84-FC67E7A62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77756-506B-FD24-3A6D-CFF66894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43B99-2CEA-5008-511A-D6F997E4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8A831-F50C-10E5-7086-71088E4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0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F0A-CA31-1CF4-0697-105985D5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58C1-4624-C955-C79F-6CE49B43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D060-17E6-BC61-5E4F-E47973275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21AD2-FA36-DBEC-9205-FB87E31B7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158D8-3D2C-A7C6-D6E8-F41D9F54A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24CB1-6D45-60C6-D3E0-53EAAFF5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9D74F-4162-6794-2CBA-80CA3260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C5B53-E170-270C-0CBC-C16183A1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3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644D-3EB5-42BE-643C-18C5D772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3F48E-CB15-E26E-BDB4-5F3D9A68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347D5-7096-1515-41A8-284B529F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12755-1E82-0729-C51C-806CC147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E6ABD-3E44-3B33-1E94-EDC5FE6B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DB1E6-BE4D-3B28-E789-74645BBF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06995-3F14-522A-CD7E-EDA42DD4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3413-363A-1239-0547-2B783376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26E3-DD8D-0EC8-1526-D5B96240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A9A6C-0A7F-47E7-F15F-929B8296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5AAC1-F58D-06F6-A9F7-5904F27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2EE81-F033-C1E4-65EE-A62B7287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B62-730E-BCD8-77B1-8D962424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4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3805-4E8E-852B-C948-5993A699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B6D76-61E9-A27D-1D63-B2FD5D2CB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48C9-FBAC-30B3-EF2D-3F4C1E70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C03F9-8179-A47F-D40E-59131C56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E30B9-C2EF-B6DF-F21A-3884482A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9A101-962D-D992-24EA-B81B500A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508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319CB-082B-6EF5-2452-8C7918B2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EE32-DB57-FE4E-9EC0-D0D7F550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6A51-1962-02D5-B37E-B0222F55A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43822-AF53-7E51-0249-B86C33A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25DFF-3870-668D-507A-89B097498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12192000" cy="7620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066800"/>
            <a:ext cx="1016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83634" y="348932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800"/>
          </a:p>
        </p:txBody>
      </p:sp>
      <p:pic>
        <p:nvPicPr>
          <p:cNvPr id="9" name="Picture 11" descr="ISU LEFT white.eps"/>
          <p:cNvPicPr>
            <a:picLocks noChangeAspect="1"/>
          </p:cNvPicPr>
          <p:nvPr/>
        </p:nvPicPr>
        <p:blipFill>
          <a:blip r:embed="rId13"/>
          <a:srcRect b="38235"/>
          <a:stretch>
            <a:fillRect/>
          </a:stretch>
        </p:blipFill>
        <p:spPr bwMode="auto">
          <a:xfrm>
            <a:off x="711200" y="6365928"/>
            <a:ext cx="4267200" cy="2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689851" y="63103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EC059-76F2-33E2-B13A-24C2AAE63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Mentor Introductions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950EF1-DB98-A20E-139A-5E452996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SIMCODES 2025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2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 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17600" y="1066799"/>
            <a:ext cx="10160000" cy="4909457"/>
          </a:xfrm>
        </p:spPr>
        <p:txBody>
          <a:bodyPr/>
          <a:lstStyle/>
          <a:p>
            <a:r>
              <a:rPr lang="en-US" dirty="0"/>
              <a:t>My name</a:t>
            </a:r>
          </a:p>
          <a:p>
            <a:pPr lvl="1"/>
            <a:r>
              <a:rPr lang="en-US" dirty="0"/>
              <a:t>Name can tell a lot</a:t>
            </a:r>
          </a:p>
          <a:p>
            <a:pPr lvl="1"/>
            <a:r>
              <a:rPr lang="en-US" dirty="0"/>
              <a:t>Gender, Ethnicity, Age, Religion, …</a:t>
            </a:r>
          </a:p>
          <a:p>
            <a:pPr lvl="1"/>
            <a:r>
              <a:rPr lang="en-US" dirty="0"/>
              <a:t>Important feature for many NLP tasks</a:t>
            </a:r>
          </a:p>
          <a:p>
            <a:r>
              <a:rPr lang="en-US" dirty="0"/>
              <a:t>My background</a:t>
            </a:r>
          </a:p>
          <a:p>
            <a:pPr lvl="1"/>
            <a:r>
              <a:rPr lang="en-US" dirty="0"/>
              <a:t>BS. Math</a:t>
            </a:r>
          </a:p>
          <a:p>
            <a:pPr lvl="1"/>
            <a:r>
              <a:rPr lang="en-US" dirty="0"/>
              <a:t>MS. Stats</a:t>
            </a:r>
          </a:p>
          <a:p>
            <a:pPr lvl="1"/>
            <a:r>
              <a:rPr lang="en-US" dirty="0"/>
              <a:t>PhD. CS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3591636"/>
            <a:ext cx="3739924" cy="2504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5" y="1134268"/>
            <a:ext cx="1611085" cy="16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-- Information extraction</a:t>
            </a:r>
          </a:p>
          <a:p>
            <a:r>
              <a:rPr lang="en-US" dirty="0"/>
              <a:t>Generation models</a:t>
            </a:r>
          </a:p>
          <a:p>
            <a:r>
              <a:rPr lang="en-US" dirty="0"/>
              <a:t>Applied ML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endParaRPr lang="en-US" dirty="0"/>
          </a:p>
        </p:txBody>
      </p:sp>
      <p:pic>
        <p:nvPicPr>
          <p:cNvPr id="5" name="Picture 2" descr="https://www.researchgate.net/profile/Martin-Krallinger/publication/224707754/figure/fig1/AS:302757090217984@1449194323250/Text-mining-and-the-biocuration-workflow-main-tasks-of-a-canonical-annotation-workflow_Q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06" y="232729"/>
            <a:ext cx="4915294" cy="49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DBCBB17-76EB-4291-88A4-E2DA42865EAD}"/>
              </a:ext>
            </a:extLst>
          </p:cNvPr>
          <p:cNvGraphicFramePr/>
          <p:nvPr/>
        </p:nvGraphicFramePr>
        <p:xfrm>
          <a:off x="1085974" y="29044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85CDF0-8E62-47A2-A95F-BE05FA757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776992"/>
            <a:ext cx="2139044" cy="213904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EB50F5-B22F-421C-9798-BEF85F14749B}"/>
              </a:ext>
            </a:extLst>
          </p:cNvPr>
          <p:cNvGrpSpPr/>
          <p:nvPr/>
        </p:nvGrpSpPr>
        <p:grpSpPr>
          <a:xfrm>
            <a:off x="5802404" y="3304164"/>
            <a:ext cx="1742662" cy="2791836"/>
            <a:chOff x="7078577" y="2681109"/>
            <a:chExt cx="1742662" cy="27918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55F754-4D16-49E8-965E-B07E86BA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00632" y="2681109"/>
              <a:ext cx="1513639" cy="18695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E44ED8-B32C-477B-A9C9-BDD1B9C97205}"/>
                </a:ext>
              </a:extLst>
            </p:cNvPr>
            <p:cNvSpPr txBox="1"/>
            <p:nvPr/>
          </p:nvSpPr>
          <p:spPr>
            <a:xfrm>
              <a:off x="7078577" y="4641948"/>
              <a:ext cx="17426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rPr>
                <a:t>Knowledge &amp; Insights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55345-EF57-407D-9640-D0A2B3D034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272" y="2620374"/>
            <a:ext cx="2529508" cy="17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4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1582400" cy="1401228"/>
          </a:xfrm>
        </p:spPr>
        <p:txBody>
          <a:bodyPr/>
          <a:lstStyle/>
          <a:p>
            <a:r>
              <a:rPr lang="en-US" dirty="0"/>
              <a:t>SIMCODES Project: </a:t>
            </a:r>
            <a:br>
              <a:rPr lang="en-US" dirty="0"/>
            </a:br>
            <a:r>
              <a:rPr lang="en-US" dirty="0"/>
              <a:t>Developing components for automating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014" y="1632856"/>
            <a:ext cx="6164036" cy="4498523"/>
          </a:xfrm>
        </p:spPr>
        <p:txBody>
          <a:bodyPr/>
          <a:lstStyle/>
          <a:p>
            <a:r>
              <a:rPr lang="en-US" dirty="0"/>
              <a:t>Mentee: Gabriela and </a:t>
            </a:r>
            <a:r>
              <a:rPr lang="en-US" dirty="0" err="1"/>
              <a:t>Devarsh</a:t>
            </a:r>
            <a:r>
              <a:rPr lang="en-US" dirty="0"/>
              <a:t> 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Function for identifying amino acids in a protein.</a:t>
            </a:r>
          </a:p>
          <a:p>
            <a:pPr lvl="1"/>
            <a:r>
              <a:rPr lang="en-US" dirty="0"/>
              <a:t>Function for splitting a protein by amino acid.</a:t>
            </a:r>
          </a:p>
          <a:p>
            <a:pPr lvl="1"/>
            <a:r>
              <a:rPr lang="en-US" dirty="0"/>
              <a:t>Idea: protein as an unnatural language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endParaRPr lang="en-US" dirty="0"/>
          </a:p>
        </p:txBody>
      </p:sp>
      <p:pic>
        <p:nvPicPr>
          <p:cNvPr id="6" name="Picture 5" descr="A diagram of a chemical formula&#10;&#10;AI-generated content may be incorrect.">
            <a:extLst>
              <a:ext uri="{FF2B5EF4-FFF2-40B4-BE49-F238E27FC236}">
                <a16:creationId xmlns:a16="http://schemas.microsoft.com/office/drawing/2014/main" id="{4B928EE3-5480-A195-5C76-5E8F7222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244" y="1553628"/>
            <a:ext cx="3847112" cy="45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g lying on the floor with a toy&#10;&#10;AI-generated content may be incorrect.">
            <a:extLst>
              <a:ext uri="{FF2B5EF4-FFF2-40B4-BE49-F238E27FC236}">
                <a16:creationId xmlns:a16="http://schemas.microsoft.com/office/drawing/2014/main" id="{F99D7360-5452-43B5-213A-EB20D9B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6" r="-4" b="16686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14" name="Picture 13" descr="A person sitting on a rock next to a rodent&#10;&#10;AI-generated content may be incorrect.">
            <a:extLst>
              <a:ext uri="{FF2B5EF4-FFF2-40B4-BE49-F238E27FC236}">
                <a16:creationId xmlns:a16="http://schemas.microsoft.com/office/drawing/2014/main" id="{F44415EF-A738-AA14-2C4D-93D74F9D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4717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19BF8-CC84-5E3C-83BD-DB5DC47E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Ryan Richard</a:t>
            </a:r>
          </a:p>
        </p:txBody>
      </p:sp>
      <p:pic>
        <p:nvPicPr>
          <p:cNvPr id="5" name="Picture 4" descr="A dog lying on a person's lap&#10;&#10;AI-generated content may be incorrect.">
            <a:extLst>
              <a:ext uri="{FF2B5EF4-FFF2-40B4-BE49-F238E27FC236}">
                <a16:creationId xmlns:a16="http://schemas.microsoft.com/office/drawing/2014/main" id="{FD005C51-F25F-C3E2-1D30-9DDFE288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77" r="18801" b="-2"/>
          <a:stretch/>
        </p:blipFill>
        <p:spPr>
          <a:xfrm rot="5400000">
            <a:off x="8258829" y="4438"/>
            <a:ext cx="3937609" cy="392873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0900-114E-27F9-C67A-CBF6DF8CC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300"/>
              <a:t>Scientist at Ames National Laboratory and Adjunct Professor of Chemistry at Iowa State University.</a:t>
            </a:r>
          </a:p>
          <a:p>
            <a:r>
              <a:rPr lang="en-US" sz="1300"/>
              <a:t>Background: Grew up in Ohio, PhD in chemistry from “The” Ohio State University.</a:t>
            </a:r>
          </a:p>
          <a:p>
            <a:r>
              <a:rPr lang="en-US" sz="1300"/>
              <a:t>Interests: travel, technology, video games, exercise, being told what to do by my dogs.</a:t>
            </a:r>
          </a:p>
        </p:txBody>
      </p:sp>
      <p:pic>
        <p:nvPicPr>
          <p:cNvPr id="16" name="Picture 15" descr="A cliff with grass and water in the background&#10;&#10;AI-generated content may be incorrect.">
            <a:extLst>
              <a:ext uri="{FF2B5EF4-FFF2-40B4-BE49-F238E27FC236}">
                <a16:creationId xmlns:a16="http://schemas.microsoft.com/office/drawing/2014/main" id="{829A4FEE-F77F-315E-5D81-6BCABD3E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225" r="-4" b="14546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428B-E596-0BE5-7DBE-FF5FC346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Research in the Richard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8C19-F2AF-2E17-61B1-211E754F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/>
              <a:t>Research interests: Sustainable scientific software development, high-performance computing, reduced scaling electronic structure theory.</a:t>
            </a:r>
          </a:p>
          <a:p>
            <a:r>
              <a:rPr lang="en-US" sz="1800"/>
              <a:t>Develop for NWChemEx ecosystem.</a:t>
            </a:r>
          </a:p>
          <a:p>
            <a:r>
              <a:rPr lang="en-US" sz="1800"/>
              <a:t>Strong emphasis on software engineering applied to theoretical chemistry.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46717" y="833245"/>
            <a:ext cx="1356212" cy="566218"/>
          </a:xfrm>
          <a:prstGeom prst="rect">
            <a:avLst/>
          </a:prstGeom>
          <a:noFill/>
        </p:spPr>
      </p:pic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22237" y="3609854"/>
            <a:ext cx="2110556" cy="670101"/>
          </a:xfrm>
          <a:prstGeom prst="rect">
            <a:avLst/>
          </a:prstGeom>
          <a:noFill/>
        </p:spPr>
      </p:pic>
      <p:pic>
        <p:nvPicPr>
          <p:cNvPr id="93" name="Google Shape;93;p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746418" y="86498"/>
            <a:ext cx="3286550" cy="2103390"/>
          </a:xfrm>
          <a:prstGeom prst="rect">
            <a:avLst/>
          </a:prstGeom>
          <a:noFill/>
        </p:spPr>
      </p:pic>
      <p:pic>
        <p:nvPicPr>
          <p:cNvPr id="99" name="Google Shape;99;p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056707" y="6065370"/>
            <a:ext cx="2754569" cy="757506"/>
          </a:xfrm>
          <a:prstGeom prst="rect">
            <a:avLst/>
          </a:prstGeom>
          <a:noFill/>
        </p:spPr>
      </p:pic>
      <p:pic>
        <p:nvPicPr>
          <p:cNvPr id="98" name="Google Shape;98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394393" y="5381167"/>
            <a:ext cx="2751257" cy="550251"/>
          </a:xfrm>
          <a:prstGeom prst="rect">
            <a:avLst/>
          </a:prstGeom>
          <a:noFill/>
        </p:spPr>
      </p:pic>
      <p:pic>
        <p:nvPicPr>
          <p:cNvPr id="7" name="Picture 6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AD3F9CF-54CE-B940-C66F-1F3380710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484" y="5053914"/>
            <a:ext cx="2749799" cy="164988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33B0A-6B99-1E0E-E3C0-3F1F7612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SIMCODES Project: Developing components for automating fragmentation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788-679C-DF9A-9BF3-284A1FF8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Mentee: Daniel Woodard</a:t>
            </a:r>
          </a:p>
          <a:p>
            <a:r>
              <a:rPr lang="en-US" sz="1900">
                <a:solidFill>
                  <a:schemeClr val="bg1"/>
                </a:solidFill>
              </a:rPr>
              <a:t>Summary: Winner-take-all battle between Daniel’s chemical intuition and the best AI/ML model Gabriela and Devarsh can make.</a:t>
            </a:r>
          </a:p>
          <a:p>
            <a:r>
              <a:rPr lang="en-US" sz="1900">
                <a:solidFill>
                  <a:schemeClr val="bg1"/>
                </a:solidFill>
              </a:rPr>
              <a:t>Goals: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Develop tools for reading PDF files.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Function for identifying amino acids in a protein.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Function for splitting a protein by amino acid.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chemical formula&#10;&#10;AI-generated content may be incorrect.">
            <a:extLst>
              <a:ext uri="{FF2B5EF4-FFF2-40B4-BE49-F238E27FC236}">
                <a16:creationId xmlns:a16="http://schemas.microsoft.com/office/drawing/2014/main" id="{4B928EE3-5480-A195-5C76-5E8F7222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50" y="105511"/>
            <a:ext cx="5666547" cy="66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>
          <a:blip r:embed="rId3"/>
          <a:srcRect t="23483" b="15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2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Arial"/>
              </a:rPr>
              <a:t>The R</a:t>
            </a: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ichard and Windus</a:t>
            </a: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Arial"/>
              </a:rPr>
              <a:t> Groups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408</Words>
  <Application>Microsoft Macintosh PowerPoint</Application>
  <PresentationFormat>Widescreen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Times</vt:lpstr>
      <vt:lpstr>Univers 65</vt:lpstr>
      <vt:lpstr>Univers 67 CondensedBold</vt:lpstr>
      <vt:lpstr>Office Theme</vt:lpstr>
      <vt:lpstr>PowerPoint</vt:lpstr>
      <vt:lpstr>Mentor Introductions</vt:lpstr>
      <vt:lpstr>Qi Li</vt:lpstr>
      <vt:lpstr>My research</vt:lpstr>
      <vt:lpstr>SIMCODES Project:  Developing components for automating fragmentation</vt:lpstr>
      <vt:lpstr>Ryan Richard</vt:lpstr>
      <vt:lpstr>Research in the Richard Group</vt:lpstr>
      <vt:lpstr>SIMCODES Project: Developing components for automating fragmentation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Rossini, Aaron J [CHEM]</dc:creator>
  <cp:lastModifiedBy>Richard, Ryan M [A LAB]</cp:lastModifiedBy>
  <cp:revision>4</cp:revision>
  <dcterms:created xsi:type="dcterms:W3CDTF">2024-02-12T22:44:08Z</dcterms:created>
  <dcterms:modified xsi:type="dcterms:W3CDTF">2025-05-13T15:17:41Z</dcterms:modified>
</cp:coreProperties>
</file>